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72" r:id="rId7"/>
    <p:sldId id="270" r:id="rId8"/>
    <p:sldId id="262" r:id="rId9"/>
    <p:sldId id="263" r:id="rId10"/>
    <p:sldId id="268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35" autoAdjust="0"/>
    <p:restoredTop sz="86445" autoAdjust="0"/>
  </p:normalViewPr>
  <p:slideViewPr>
    <p:cSldViewPr>
      <p:cViewPr varScale="1">
        <p:scale>
          <a:sx n="43" d="100"/>
          <a:sy n="43" d="100"/>
        </p:scale>
        <p:origin x="-2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BF0E4-A2A0-48C4-B741-24F3024B5CB5}" type="datetimeFigureOut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610AA-4B02-4CCF-B587-F0F7DC04863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84DD-F9EE-48B5-BF4E-316B3D7F9E99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6A39-F4EE-4D2B-8DBC-535612706027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AC36-7C91-4D52-93C7-1E8F74598A30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0B5F-FAB1-4E8F-BDC2-700087C3E5ED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7FF0F-C5E2-463F-B728-0336A0A38EE7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10D59-392D-4A43-B3E8-FA8C47DCF308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8A03-A4F5-46BE-89CB-0D37281AC55A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8207A-6F5E-4D49-B9B6-2381AA1B3125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2D2C-E5C2-4D48-9FF1-C8685C36442C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E030-9884-4FD9-8753-8AE572CFD6CA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C134-E997-46E5-8C74-476F9D6AE488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8A333-49F8-4F68-92A3-A165536EE23C}" type="datetime1">
              <a:rPr lang="zh-TW" altLang="en-US" smtClean="0"/>
              <a:t>2009/10/12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8152-3C70-4814-804C-4CBA8E1F69F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en-US" altLang="zh-TW" sz="5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/>
            </a:r>
            <a:br>
              <a:rPr lang="en-US" altLang="zh-TW" sz="5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</a:br>
            <a:r>
              <a:rPr lang="en-US" altLang="zh-TW" sz="5400" dirty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sz="5400" dirty="0">
                <a:latin typeface="SimHei" pitchFamily="49" charset="-122"/>
                <a:ea typeface="SimHei" pitchFamily="49" charset="-122"/>
              </a:rPr>
            </a:br>
            <a:r>
              <a:rPr lang="zh-TW" altLang="en-US" sz="5400" dirty="0" smtClean="0">
                <a:latin typeface="SimHei" pitchFamily="49" charset="-122"/>
                <a:ea typeface="SimHei" pitchFamily="49" charset="-122"/>
              </a:rPr>
              <a:t>  </a:t>
            </a:r>
            <a:r>
              <a:rPr lang="zh-TW" altLang="en-US" sz="6000" b="1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開幕禮拜及講師介紹</a:t>
            </a:r>
            <a:r>
              <a:rPr lang="en-US" altLang="zh-TW" sz="6000" b="1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/>
            </a:r>
            <a:br>
              <a:rPr lang="en-US" altLang="zh-TW" sz="6000" b="1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</a:br>
            <a:r>
              <a:rPr lang="zh-TW" altLang="en-US" sz="5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            </a:t>
            </a:r>
            <a:r>
              <a:rPr lang="en-US" altLang="zh-TW" sz="5400" dirty="0"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sz="5400" dirty="0">
                <a:latin typeface="SimHei" pitchFamily="49" charset="-122"/>
                <a:ea typeface="SimHei" pitchFamily="49" charset="-122"/>
              </a:rPr>
            </a:br>
            <a:endParaRPr lang="zh-TW" altLang="en-US" sz="5400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張漢業牧師</a:t>
            </a:r>
            <a:endParaRPr lang="zh-TW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60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三、聖徒的工作：</a:t>
            </a:r>
          </a:p>
          <a:p>
            <a:pPr algn="l"/>
            <a:r>
              <a:rPr lang="zh-TW" altLang="en-US" sz="50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建立基督的身體</a:t>
            </a:r>
          </a:p>
          <a:p>
            <a:pPr lvl="0" algn="l"/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525963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1)</a:t>
            </a:r>
            <a:r>
              <a:rPr lang="zh-TW" alt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呼召原則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TW" alt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尼三：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1)</a:t>
            </a:r>
            <a:endParaRPr lang="zh-TW" altLang="en-US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en-US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TW" alt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恩賜原則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</a:t>
            </a:r>
            <a:r>
              <a:rPr lang="zh-TW" alt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大祭司、祭司、貴冑、銀匠、管理者、作香的、勇士、商人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…70</a:t>
            </a:r>
            <a:r>
              <a:rPr lang="zh-TW" altLang="en-US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</a:t>
            </a:r>
            <a:endParaRPr lang="en-US" altLang="zh-TW" sz="4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en-US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TW" alt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分工原則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“</a:t>
            </a:r>
            <a:r>
              <a:rPr lang="zh-TW" alt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其次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”29</a:t>
            </a:r>
            <a:r>
              <a:rPr lang="zh-TW" alt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次</a:t>
            </a:r>
          </a:p>
          <a:p>
            <a:pPr>
              <a:buNone/>
            </a:pPr>
            <a:r>
              <a:rPr lang="en-US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TW" alt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激勵原則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</a:t>
            </a:r>
            <a:r>
              <a:rPr lang="zh-TW" alt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未提到尼希米本人</a:t>
            </a:r>
            <a:endParaRPr lang="zh-TW" altLang="en-US" sz="45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10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7158" y="3000380"/>
            <a:ext cx="8229600" cy="1143000"/>
          </a:xfrm>
        </p:spPr>
        <p:txBody>
          <a:bodyPr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48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尼希米記</a:t>
            </a:r>
            <a:r>
              <a:rPr lang="en-US" sz="48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 3:1 </a:t>
            </a:r>
            <a:r>
              <a:rPr lang="en-US" sz="48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/>
            </a:r>
            <a:br>
              <a:rPr lang="en-US" sz="48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</a:br>
            <a:r>
              <a:rPr lang="zh-TW" altLang="en-US" sz="48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那時，大祭司以利亞實和他的弟兄眾祭司起來建立羊門，分別為聖，安立門扇，又築城牆到哈米亞樓，直到哈楠業樓，分別為聖。</a:t>
            </a:r>
            <a:endParaRPr lang="zh-TW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l"/>
            <a:endParaRPr lang="zh-TW" altLang="en-US" sz="4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  <a:p>
            <a:pPr algn="l"/>
            <a:endParaRPr lang="zh-TW" alt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11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60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四</a:t>
            </a:r>
            <a:r>
              <a:rPr lang="en-US" sz="60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.</a:t>
            </a:r>
            <a:r>
              <a:rPr lang="zh-TW" altLang="en-US" sz="60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建立健康教會的藍圖</a:t>
            </a:r>
          </a:p>
          <a:p>
            <a:pPr algn="l"/>
            <a:r>
              <a:rPr lang="en-US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.</a:t>
            </a:r>
            <a:endParaRPr lang="zh-TW" altLang="en-US" sz="4400" kern="1200" dirty="0" smtClean="0">
              <a:solidFill>
                <a:schemeClr val="tx1"/>
              </a:solidFill>
              <a:latin typeface="SimHei" pitchFamily="49" charset="-122"/>
              <a:ea typeface="SimHei" pitchFamily="49" charset="-122"/>
              <a:cs typeface="+mj-cs"/>
            </a:endParaRPr>
          </a:p>
          <a:p>
            <a:pPr algn="l"/>
            <a:r>
              <a:rPr lang="en-US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 </a:t>
            </a:r>
            <a:endParaRPr lang="zh-TW" altLang="en-US" sz="4400" kern="1200" dirty="0" smtClean="0">
              <a:solidFill>
                <a:schemeClr val="tx1"/>
              </a:solidFill>
              <a:latin typeface="SimHei" pitchFamily="49" charset="-122"/>
              <a:ea typeface="SimHei" pitchFamily="49" charset="-122"/>
              <a:cs typeface="+mj-cs"/>
            </a:endParaRPr>
          </a:p>
          <a:p>
            <a:pPr lvl="0" algn="l"/>
            <a:endParaRPr lang="zh-TW" altLang="en-US" sz="4400" kern="1200" dirty="0" smtClean="0">
              <a:solidFill>
                <a:schemeClr val="tx1"/>
              </a:solidFill>
              <a:latin typeface="SimHei" pitchFamily="49" charset="-122"/>
              <a:ea typeface="SimHei" pitchFamily="49" charset="-122"/>
              <a:cs typeface="+mj-cs"/>
            </a:endParaRPr>
          </a:p>
          <a:p>
            <a:pPr algn="l"/>
            <a:endParaRPr lang="zh-TW" altLang="en-US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28638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平安</a:t>
            </a:r>
          </a:p>
          <a:p>
            <a:pPr lvl="0">
              <a:buNone/>
            </a:pP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2.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被建立</a:t>
            </a:r>
          </a:p>
          <a:p>
            <a:pPr lvl="0">
              <a:buNone/>
            </a:pP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3.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凡事敬畏主</a:t>
            </a:r>
          </a:p>
          <a:p>
            <a:pPr lvl="0">
              <a:buNone/>
            </a:pPr>
            <a:r>
              <a:rPr lang="en-US" altLang="zh-TW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4.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蒙聖靈的安慰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質與量均衡發展的健康教會 </a:t>
            </a:r>
          </a:p>
          <a:p>
            <a:pPr>
              <a:buNone/>
            </a:pPr>
            <a:r>
              <a:rPr lang="en-US" sz="4800" dirty="0">
                <a:latin typeface="SimHei" pitchFamily="49" charset="-122"/>
                <a:ea typeface="SimHei" pitchFamily="49" charset="-122"/>
              </a:rPr>
              <a:t> </a:t>
            </a:r>
            <a:endParaRPr lang="zh-TW" altLang="en-US" sz="480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12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71686"/>
            <a:ext cx="8229600" cy="1143000"/>
          </a:xfrm>
        </p:spPr>
        <p:txBody>
          <a:bodyPr>
            <a:normAutofit fontScale="9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那時</a:t>
            </a:r>
            <a:r>
              <a:rPr 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猶太</a:t>
            </a:r>
            <a:r>
              <a:rPr 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加利利</a:t>
            </a:r>
            <a:r>
              <a:rPr 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撒瑪利亞</a:t>
            </a:r>
            <a:r>
              <a:rPr 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各處的教會都得平安</a:t>
            </a:r>
            <a:r>
              <a:rPr 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被建立</a:t>
            </a:r>
            <a:r>
              <a:rPr 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凡事敬畏主</a:t>
            </a:r>
            <a:r>
              <a:rPr 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蒙聖靈的安慰</a:t>
            </a:r>
            <a:r>
              <a:rPr 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</a:t>
            </a:r>
            <a:r>
              <a:rPr lang="zh-TW" altLang="en-US" sz="56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人數就增多了</a:t>
            </a:r>
          </a:p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13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192880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TW" sz="44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/>
            </a:r>
            <a:br>
              <a:rPr lang="en-US" altLang="zh-TW" sz="44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</a:b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endParaRPr lang="zh-TW" altLang="en-US" sz="44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  <a:p>
            <a:pPr algn="l"/>
            <a:r>
              <a:rPr lang="zh-TW" alt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以弗所書四章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11</a:t>
            </a:r>
            <a:r>
              <a:rPr lang="en-US" altLang="zh-TW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12</a:t>
            </a:r>
            <a:r>
              <a:rPr lang="zh-TW" alt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節</a:t>
            </a:r>
            <a:r>
              <a:rPr lang="en-US" altLang="zh-TW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/>
            </a:r>
            <a:br>
              <a:rPr lang="en-US" altLang="zh-TW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</a:br>
            <a:r>
              <a:rPr lang="zh-TW" altLang="en-US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「</a:t>
            </a:r>
            <a:r>
              <a:rPr lang="zh-TW" altLang="en-US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他所賜的有使徒、有先知、有傳福音的、有牧師和教師，為要成全聖徒，各盡其職，建立基督的身體。」</a:t>
            </a:r>
          </a:p>
          <a:p>
            <a:pPr algn="l"/>
            <a:r>
              <a:rPr lang="en-US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 </a:t>
            </a:r>
            <a:endParaRPr lang="zh-TW" altLang="en-US" sz="4400" kern="1200" dirty="0" smtClean="0">
              <a:solidFill>
                <a:schemeClr val="tx1"/>
              </a:solidFill>
              <a:latin typeface="SimHei" pitchFamily="49" charset="-122"/>
              <a:ea typeface="SimHei" pitchFamily="49" charset="-122"/>
              <a:cs typeface="+mj-cs"/>
            </a:endParaRPr>
          </a:p>
          <a:p>
            <a:pPr algn="l"/>
            <a:endParaRPr lang="zh-TW" altLang="en-US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5357826"/>
            <a:ext cx="8229600" cy="4525963"/>
          </a:xfrm>
        </p:spPr>
        <p:txBody>
          <a:bodyPr/>
          <a:lstStyle/>
          <a:p>
            <a:pPr>
              <a:buNone/>
            </a:pP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6000" b="1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一、領袖的五重職務</a:t>
            </a:r>
            <a:r>
              <a:rPr lang="zh-TW" altLang="en-US" sz="60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：</a:t>
            </a:r>
          </a:p>
          <a:p>
            <a:pPr algn="l"/>
            <a:r>
              <a:rPr lang="en-US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     </a:t>
            </a:r>
            <a:endParaRPr lang="zh-TW" altLang="en-US" sz="4400" kern="1200" dirty="0" smtClean="0">
              <a:solidFill>
                <a:schemeClr val="tx1"/>
              </a:solidFill>
              <a:latin typeface="SimHei" pitchFamily="49" charset="-122"/>
              <a:ea typeface="SimHei" pitchFamily="49" charset="-122"/>
              <a:cs typeface="+mj-cs"/>
            </a:endParaRPr>
          </a:p>
          <a:p>
            <a:pPr algn="l"/>
            <a:endParaRPr lang="zh-TW" altLang="en-US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400" b="1" dirty="0">
                <a:latin typeface="SimHei" pitchFamily="49" charset="-122"/>
                <a:ea typeface="SimHei" pitchFamily="49" charset="-122"/>
              </a:rPr>
              <a:t>(1)</a:t>
            </a:r>
            <a:r>
              <a:rPr lang="zh-TW" altLang="en-US" sz="4400" b="1" dirty="0">
                <a:latin typeface="SimHei" pitchFamily="49" charset="-122"/>
                <a:ea typeface="SimHei" pitchFamily="49" charset="-122"/>
              </a:rPr>
              <a:t>使徒  </a:t>
            </a:r>
            <a:endParaRPr lang="en-US" altLang="zh-TW" sz="4400" b="1" dirty="0" smtClean="0"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en-US" sz="4400" b="1" dirty="0" smtClean="0">
                <a:latin typeface="SimHei" pitchFamily="49" charset="-122"/>
                <a:ea typeface="SimHei" pitchFamily="49" charset="-122"/>
              </a:rPr>
              <a:t>(</a:t>
            </a:r>
            <a:r>
              <a:rPr lang="en-US" sz="4400" b="1" dirty="0">
                <a:latin typeface="SimHei" pitchFamily="49" charset="-122"/>
                <a:ea typeface="SimHei" pitchFamily="49" charset="-122"/>
              </a:rPr>
              <a:t>2)</a:t>
            </a:r>
            <a:r>
              <a:rPr lang="zh-TW" altLang="en-US" sz="4400" b="1" dirty="0">
                <a:latin typeface="SimHei" pitchFamily="49" charset="-122"/>
                <a:ea typeface="SimHei" pitchFamily="49" charset="-122"/>
              </a:rPr>
              <a:t>先知</a:t>
            </a:r>
            <a:r>
              <a:rPr lang="en-US" sz="4400" b="1" dirty="0">
                <a:latin typeface="SimHei" pitchFamily="49" charset="-122"/>
                <a:ea typeface="SimHei" pitchFamily="49" charset="-122"/>
              </a:rPr>
              <a:t>  </a:t>
            </a:r>
            <a:endParaRPr lang="en-US" sz="4400" b="1" dirty="0" smtClean="0"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en-US" sz="4400" b="1" dirty="0" smtClean="0">
                <a:latin typeface="SimHei" pitchFamily="49" charset="-122"/>
                <a:ea typeface="SimHei" pitchFamily="49" charset="-122"/>
              </a:rPr>
              <a:t>(</a:t>
            </a:r>
            <a:r>
              <a:rPr lang="en-US" sz="4400" b="1" dirty="0">
                <a:latin typeface="SimHei" pitchFamily="49" charset="-122"/>
                <a:ea typeface="SimHei" pitchFamily="49" charset="-122"/>
              </a:rPr>
              <a:t>3)</a:t>
            </a:r>
            <a:r>
              <a:rPr lang="zh-TW" altLang="en-US" sz="4400" b="1" dirty="0">
                <a:latin typeface="SimHei" pitchFamily="49" charset="-122"/>
                <a:ea typeface="SimHei" pitchFamily="49" charset="-122"/>
              </a:rPr>
              <a:t>傳</a:t>
            </a:r>
            <a:r>
              <a:rPr lang="zh-TW" altLang="en-US" sz="4400" b="1" dirty="0" smtClean="0">
                <a:latin typeface="SimHei" pitchFamily="49" charset="-122"/>
                <a:ea typeface="SimHei" pitchFamily="49" charset="-122"/>
              </a:rPr>
              <a:t>福音</a:t>
            </a:r>
            <a:r>
              <a:rPr lang="en-US" sz="4400" b="1" dirty="0" smtClean="0">
                <a:latin typeface="SimHei" pitchFamily="49" charset="-122"/>
                <a:ea typeface="SimHei" pitchFamily="49" charset="-122"/>
              </a:rPr>
              <a:t>  </a:t>
            </a:r>
          </a:p>
          <a:p>
            <a:pPr>
              <a:buNone/>
            </a:pPr>
            <a:r>
              <a:rPr lang="en-US" sz="4400" b="1" dirty="0" smtClean="0">
                <a:latin typeface="SimHei" pitchFamily="49" charset="-122"/>
                <a:ea typeface="SimHei" pitchFamily="49" charset="-122"/>
              </a:rPr>
              <a:t>(</a:t>
            </a:r>
            <a:r>
              <a:rPr lang="en-US" sz="4400" b="1" dirty="0">
                <a:latin typeface="SimHei" pitchFamily="49" charset="-122"/>
                <a:ea typeface="SimHei" pitchFamily="49" charset="-122"/>
              </a:rPr>
              <a:t>4)</a:t>
            </a:r>
            <a:r>
              <a:rPr lang="zh-TW" altLang="en-US" sz="4400" b="1" dirty="0">
                <a:latin typeface="SimHei" pitchFamily="49" charset="-122"/>
                <a:ea typeface="SimHei" pitchFamily="49" charset="-122"/>
              </a:rPr>
              <a:t>牧師</a:t>
            </a:r>
            <a:r>
              <a:rPr lang="en-US" sz="4400" b="1" dirty="0">
                <a:latin typeface="SimHei" pitchFamily="49" charset="-122"/>
                <a:ea typeface="SimHei" pitchFamily="49" charset="-122"/>
              </a:rPr>
              <a:t>  </a:t>
            </a:r>
            <a:endParaRPr lang="en-US" sz="4400" b="1" dirty="0" smtClean="0"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en-US" sz="4400" b="1" dirty="0" smtClean="0">
                <a:latin typeface="SimHei" pitchFamily="49" charset="-122"/>
                <a:ea typeface="SimHei" pitchFamily="49" charset="-122"/>
              </a:rPr>
              <a:t>(</a:t>
            </a:r>
            <a:r>
              <a:rPr lang="en-US" sz="4400" b="1" dirty="0">
                <a:latin typeface="SimHei" pitchFamily="49" charset="-122"/>
                <a:ea typeface="SimHei" pitchFamily="49" charset="-122"/>
              </a:rPr>
              <a:t>5</a:t>
            </a:r>
            <a:r>
              <a:rPr lang="en-US" sz="4400" b="1" dirty="0" smtClean="0">
                <a:latin typeface="SimHei" pitchFamily="49" charset="-122"/>
                <a:ea typeface="SimHei" pitchFamily="49" charset="-122"/>
              </a:rPr>
              <a:t>)</a:t>
            </a:r>
            <a:r>
              <a:rPr lang="zh-TW" altLang="en-US" sz="4400" b="1" dirty="0">
                <a:latin typeface="SimHei" pitchFamily="49" charset="-122"/>
                <a:ea typeface="SimHei" pitchFamily="49" charset="-122"/>
              </a:rPr>
              <a:t>教師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60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二、領袖的職分：</a:t>
            </a:r>
          </a:p>
          <a:p>
            <a:pPr algn="l"/>
            <a:r>
              <a:rPr lang="en-US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    </a:t>
            </a:r>
            <a:endParaRPr lang="zh-TW" altLang="en-US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(1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成全聖徒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--</a:t>
            </a:r>
            <a:endParaRPr lang="zh-TW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2)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各盡其職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--(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徒六：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</a:t>
            </a:r>
            <a:r>
              <a:rPr lang="en-US" altLang="zh-TW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-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endParaRPr lang="zh-TW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300037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53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使徒行傳</a:t>
            </a:r>
            <a:r>
              <a:rPr lang="en-US" sz="53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 6:1 </a:t>
            </a:r>
            <a:r>
              <a:rPr lang="zh-TW" altLang="en-US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那時，門徒增多，有說希利尼話的猶太人向希伯來人發怨言，因為在天天的供給上忽略了他們的寡婦。</a:t>
            </a:r>
          </a:p>
          <a:p>
            <a:pPr algn="l"/>
            <a:r>
              <a:rPr lang="zh-TW" altLang="en-US" sz="53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使徒行傳</a:t>
            </a:r>
            <a:r>
              <a:rPr lang="en-US" sz="53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 6:2 </a:t>
            </a:r>
            <a:r>
              <a:rPr lang="zh-TW" altLang="en-US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十二使徒叫眾門徒來，對他們說：「我們撇下神的道去管理飯食，原是不合宜的。</a:t>
            </a:r>
            <a:endParaRPr lang="zh-TW" altLang="en-US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4595018"/>
            <a:ext cx="8229600" cy="4525963"/>
          </a:xfrm>
        </p:spPr>
        <p:txBody>
          <a:bodyPr>
            <a:normAutofit/>
          </a:bodyPr>
          <a:lstStyle/>
          <a:p>
            <a:pPr algn="l"/>
            <a:endParaRPr lang="zh-TW" altLang="en-US" sz="53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53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使徒行傳</a:t>
            </a:r>
            <a:r>
              <a:rPr lang="en-US" sz="53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 6:3 </a:t>
            </a:r>
            <a:r>
              <a:rPr lang="zh-TW" altLang="en-US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所以弟兄們，當從你們中間選出七個有好名聲、被聖靈充滿、智慧充足的人，我們就派他們管理這事。</a:t>
            </a:r>
          </a:p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307181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zh-TW" alt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使徒行傳</a:t>
            </a:r>
            <a:r>
              <a:rPr 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6:4 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但我們要專心以祈禱、傳道為事。」</a:t>
            </a:r>
            <a:b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zh-TW" alt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使徒行傳</a:t>
            </a:r>
            <a:r>
              <a:rPr 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6:5 </a:t>
            </a:r>
            <a: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大眾都喜悅這話，就揀選了司提反，乃是大有信心、聖靈充滿的人，又揀選腓利、伯羅哥羅、尼迦挪、提門、巴米拿，並進猶太教的安提阿人尼哥拉，</a:t>
            </a:r>
            <a:br>
              <a:rPr lang="zh-TW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2332037"/>
            <a:ext cx="8229600" cy="4525963"/>
          </a:xfrm>
        </p:spPr>
        <p:txBody>
          <a:bodyPr/>
          <a:lstStyle/>
          <a:p>
            <a:pPr lvl="1"/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30003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5300" b="1" kern="1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  <a:cs typeface="+mj-cs"/>
              </a:rPr>
              <a:t>使徒行傳</a:t>
            </a:r>
            <a:r>
              <a:rPr lang="en-US" sz="5300" b="1" kern="1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  <a:cs typeface="+mj-cs"/>
              </a:rPr>
              <a:t> 6:6 </a:t>
            </a:r>
            <a:r>
              <a:rPr lang="zh-TW" altLang="en-US" sz="5300" b="1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叫他們站在使徒面前。使徒禱告了，就按手在他們頭上。</a:t>
            </a:r>
          </a:p>
          <a:p>
            <a:pPr algn="l"/>
            <a:r>
              <a:rPr lang="zh-TW" altLang="en-US" sz="5300" b="1" kern="1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  <a:cs typeface="+mj-cs"/>
              </a:rPr>
              <a:t>使徒行傳</a:t>
            </a:r>
            <a:r>
              <a:rPr lang="en-US" sz="5300" b="1" kern="1200" dirty="0" smtClean="0">
                <a:solidFill>
                  <a:srgbClr val="FFFF00"/>
                </a:solidFill>
                <a:latin typeface="SimHei" pitchFamily="49" charset="-122"/>
                <a:ea typeface="SimHei" pitchFamily="49" charset="-122"/>
                <a:cs typeface="+mj-cs"/>
              </a:rPr>
              <a:t> 6:7 </a:t>
            </a:r>
            <a:r>
              <a:rPr lang="zh-TW" altLang="en-US" sz="5300" b="1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神的道興旺起來；在耶路撒冷門徒數目加增的甚多，也有許多祭司信從了這道。</a:t>
            </a:r>
          </a:p>
          <a:p>
            <a:pPr algn="l"/>
            <a:r>
              <a:rPr lang="en-US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      </a:t>
            </a:r>
            <a:endParaRPr lang="zh-TW" altLang="en-US" sz="4400" kern="1200" dirty="0" smtClean="0">
              <a:solidFill>
                <a:schemeClr val="tx1"/>
              </a:solidFill>
              <a:latin typeface="SimHei" pitchFamily="49" charset="-122"/>
              <a:ea typeface="SimHei" pitchFamily="49" charset="-122"/>
              <a:cs typeface="+mj-cs"/>
            </a:endParaRPr>
          </a:p>
          <a:p>
            <a:pPr algn="l"/>
            <a:endParaRPr lang="zh-TW" altLang="en-US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4595018"/>
            <a:ext cx="8229600" cy="452596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407195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「十二使徒又叫眾門徒來，對他們說，我們撇下神的道去管理飯食原是不合宜的。」</a:t>
            </a:r>
            <a:r>
              <a:rPr lang="en-US" altLang="zh-TW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/>
            </a:r>
            <a:br>
              <a:rPr lang="en-US" altLang="zh-TW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</a:br>
            <a:r>
              <a:rPr lang="zh-TW" altLang="en-US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         </a:t>
            </a:r>
            <a:r>
              <a:rPr lang="en-US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(</a:t>
            </a:r>
            <a:r>
              <a:rPr lang="zh-TW" altLang="en-US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徒六：</a:t>
            </a:r>
            <a:r>
              <a:rPr lang="en-US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2)</a:t>
            </a:r>
            <a:br>
              <a:rPr lang="en-US" sz="53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</a:br>
            <a:r>
              <a:rPr lang="en-US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zh-TW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「但我們要專心以祈禱傳道為事</a:t>
            </a:r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」</a:t>
            </a:r>
            <a:r>
              <a:rPr lang="en-US" altLang="zh-TW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TW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zh-TW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          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TW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徒六：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4)</a:t>
            </a:r>
            <a:r>
              <a:rPr lang="zh-TW" altLang="en-US" sz="5400" dirty="0">
                <a:latin typeface="SimHei" pitchFamily="49" charset="-122"/>
                <a:ea typeface="SimHei" pitchFamily="49" charset="-122"/>
              </a:rPr>
              <a:t/>
            </a:r>
            <a:br>
              <a:rPr lang="zh-TW" altLang="en-US" sz="5400" dirty="0">
                <a:latin typeface="SimHei" pitchFamily="49" charset="-122"/>
                <a:ea typeface="SimHei" pitchFamily="49" charset="-122"/>
              </a:rPr>
            </a:br>
            <a:r>
              <a:rPr lang="en-US" sz="5400" dirty="0">
                <a:latin typeface="SimHei" pitchFamily="49" charset="-122"/>
                <a:ea typeface="SimHei" pitchFamily="49" charset="-122"/>
              </a:rPr>
              <a:t> </a:t>
            </a:r>
            <a:r>
              <a:rPr lang="zh-TW" altLang="en-US" sz="5400" dirty="0">
                <a:latin typeface="SimHei" pitchFamily="49" charset="-122"/>
                <a:ea typeface="SimHei" pitchFamily="49" charset="-122"/>
              </a:rPr>
              <a:t/>
            </a:r>
            <a:br>
              <a:rPr lang="zh-TW" altLang="en-US" sz="5400" dirty="0">
                <a:latin typeface="SimHei" pitchFamily="49" charset="-122"/>
                <a:ea typeface="SimHei" pitchFamily="49" charset="-122"/>
              </a:rPr>
            </a:br>
            <a:endParaRPr lang="zh-TW" altLang="en-US" sz="53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  <a:p>
            <a:pPr algn="l"/>
            <a:r>
              <a:rPr lang="en-US" sz="4400" kern="1200" dirty="0" smtClean="0">
                <a:solidFill>
                  <a:schemeClr val="tx1"/>
                </a:solidFill>
                <a:latin typeface="SimHei" pitchFamily="49" charset="-122"/>
                <a:ea typeface="SimHei" pitchFamily="49" charset="-122"/>
                <a:cs typeface="+mj-cs"/>
              </a:rPr>
              <a:t>       </a:t>
            </a:r>
            <a:endParaRPr lang="zh-TW" altLang="en-US" sz="4400" kern="1200" dirty="0" smtClean="0">
              <a:solidFill>
                <a:schemeClr val="tx1"/>
              </a:solidFill>
              <a:latin typeface="SimHei" pitchFamily="49" charset="-122"/>
              <a:ea typeface="SimHei" pitchFamily="49" charset="-122"/>
              <a:cs typeface="+mj-cs"/>
            </a:endParaRPr>
          </a:p>
          <a:p>
            <a:pPr algn="l"/>
            <a:endParaRPr lang="zh-TW" altLang="en-US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43042" y="5357826"/>
            <a:ext cx="8229600" cy="452596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152-3C70-4814-804C-4CBA8E1F69F7}" type="slidenum">
              <a:rPr lang="zh-TW" altLang="en-US" smtClean="0"/>
              <a:t>9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自訂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FE19FF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403</Words>
  <Application>Microsoft Office PowerPoint</Application>
  <PresentationFormat>如螢幕大小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    開幕禮拜及講師介紹              </vt:lpstr>
      <vt:lpstr>   以弗所書四章11-12節 「他所賜的有使徒、有先知、有傳福音的、有牧師和教師，為要成全聖徒，各盡其職，建立基督的身體。」   </vt:lpstr>
      <vt:lpstr>一、領袖的五重職務：       </vt:lpstr>
      <vt:lpstr>二、領袖的職分：     </vt:lpstr>
      <vt:lpstr>使徒行傳 6:1 那時，門徒增多，有說希利尼話的猶太人向希伯來人發怨言，因為在天天的供給上忽略了他們的寡婦。 使徒行傳 6:2 十二使徒叫眾門徒來，對他們說：「我們撇下神的道去管理飯食，原是不合宜的。</vt:lpstr>
      <vt:lpstr>使徒行傳 6:3 所以弟兄們，當從你們中間選出七個有好名聲、被聖靈充滿、智慧充足的人，我們就派他們管理這事。 </vt:lpstr>
      <vt:lpstr>使徒行傳 6:4 但我們要專心以祈禱、傳道為事。」 使徒行傳 6:5 大眾都喜悅這話，就揀選了司提反，乃是大有信心、聖靈充滿的人，又揀選腓利、伯羅哥羅、尼迦挪、提門、巴米拿，並進猶太教的安提阿人尼哥拉， </vt:lpstr>
      <vt:lpstr>使徒行傳 6:6 叫他們站在使徒面前。使徒禱告了，就按手在他們頭上。 使徒行傳 6:7 神的道興旺起來；在耶路撒冷門徒數目加增的甚多，也有許多祭司信從了這道。        </vt:lpstr>
      <vt:lpstr>「十二使徒又叫眾門徒來，對他們說，我們撇下神的道去管理飯食原是不合宜的。」                 (徒六：2)  「但我們要專心以祈禱傳道為事」                 (徒六：4)            </vt:lpstr>
      <vt:lpstr>三、聖徒的工作： 建立基督的身體 </vt:lpstr>
      <vt:lpstr>尼希米記 3:1  那時，大祭司以利亞實和他的弟兄眾祭司起來建立羊門，分別為聖，安立門扇，又築城牆到哈米亞樓，直到哈楠業樓，分別為聖。  </vt:lpstr>
      <vt:lpstr>四.建立健康教會的藍圖 .    </vt:lpstr>
      <vt:lpstr>那時,猶太,加利利,撒瑪利亞,各處的教會都得平安,被建立,凡事敬畏主,蒙聖靈的安慰,人數就增多了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開幕禮拜及講師介紹</dc:title>
  <dc:creator>user</dc:creator>
  <cp:lastModifiedBy>user</cp:lastModifiedBy>
  <cp:revision>12</cp:revision>
  <dcterms:created xsi:type="dcterms:W3CDTF">2009-10-12T05:33:21Z</dcterms:created>
  <dcterms:modified xsi:type="dcterms:W3CDTF">2009-10-12T06:45:46Z</dcterms:modified>
</cp:coreProperties>
</file>